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3" r:id="rId3"/>
    <p:sldId id="262" r:id="rId4"/>
    <p:sldId id="260" r:id="rId5"/>
    <p:sldId id="261" r:id="rId6"/>
    <p:sldId id="266" r:id="rId7"/>
    <p:sldId id="267" r:id="rId8"/>
    <p:sldId id="268" r:id="rId9"/>
    <p:sldId id="265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116" d="100"/>
          <a:sy n="116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873A97-14B7-4EDC-AC40-A0C45B374B7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227EF3-6EA3-4439-AC76-0CBF07DD5D64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 smtClean="0"/>
            <a:t>Responsible</a:t>
          </a:r>
          <a:endParaRPr lang="en-US" dirty="0"/>
        </a:p>
      </dgm:t>
    </dgm:pt>
    <dgm:pt modelId="{F356967F-F0C3-4ED3-BFEB-A9286ECE8FFB}" type="parTrans" cxnId="{F03DEEAA-EEAB-4BF6-BA0F-7FEDAB4794B8}">
      <dgm:prSet/>
      <dgm:spPr/>
      <dgm:t>
        <a:bodyPr/>
        <a:lstStyle/>
        <a:p>
          <a:endParaRPr lang="en-US"/>
        </a:p>
      </dgm:t>
    </dgm:pt>
    <dgm:pt modelId="{0EB1E049-DA61-4D71-B7A8-E4165775E721}" type="sibTrans" cxnId="{F03DEEAA-EEAB-4BF6-BA0F-7FEDAB4794B8}">
      <dgm:prSet/>
      <dgm:spPr/>
      <dgm:t>
        <a:bodyPr/>
        <a:lstStyle/>
        <a:p>
          <a:endParaRPr lang="en-US"/>
        </a:p>
      </dgm:t>
    </dgm:pt>
    <dgm:pt modelId="{BD26450A-92C8-44A3-9CA8-D69C666047A9}">
      <dgm:prSet phldrT="[Text]"/>
      <dgm:spPr/>
      <dgm:t>
        <a:bodyPr/>
        <a:lstStyle/>
        <a:p>
          <a:r>
            <a:rPr lang="el-GR" dirty="0" smtClean="0"/>
            <a:t>Αυτός που εκτελεί μία δραστηριότητα-ένα έργο</a:t>
          </a:r>
          <a:r>
            <a:rPr lang="en-US" dirty="0" smtClean="0"/>
            <a:t>.</a:t>
          </a:r>
          <a:endParaRPr lang="en-US" dirty="0"/>
        </a:p>
      </dgm:t>
    </dgm:pt>
    <dgm:pt modelId="{B959DF20-7B54-451E-BC53-8DA0765EA357}" type="parTrans" cxnId="{77EC252E-8208-43C1-9A85-0B21A2EED7D2}">
      <dgm:prSet/>
      <dgm:spPr/>
      <dgm:t>
        <a:bodyPr/>
        <a:lstStyle/>
        <a:p>
          <a:endParaRPr lang="en-US"/>
        </a:p>
      </dgm:t>
    </dgm:pt>
    <dgm:pt modelId="{9351243C-086E-458F-9EEF-B2C30B02E0B2}" type="sibTrans" cxnId="{77EC252E-8208-43C1-9A85-0B21A2EED7D2}">
      <dgm:prSet/>
      <dgm:spPr/>
      <dgm:t>
        <a:bodyPr/>
        <a:lstStyle/>
        <a:p>
          <a:endParaRPr lang="en-US"/>
        </a:p>
      </dgm:t>
    </dgm:pt>
    <dgm:pt modelId="{13E09E21-0E88-4BAF-967A-AA502D51FF8A}">
      <dgm:prSet phldrT="[Text]"/>
      <dgm:spPr/>
      <dgm:t>
        <a:bodyPr/>
        <a:lstStyle/>
        <a:p>
          <a:r>
            <a:rPr lang="en-US" dirty="0" smtClean="0"/>
            <a:t>Accountable</a:t>
          </a:r>
          <a:endParaRPr lang="en-US" dirty="0"/>
        </a:p>
      </dgm:t>
    </dgm:pt>
    <dgm:pt modelId="{DCF6F805-E059-489C-B2FD-B300DBB790D1}" type="parTrans" cxnId="{D79DBCE6-9950-4201-BA3C-9646064C76EE}">
      <dgm:prSet/>
      <dgm:spPr/>
      <dgm:t>
        <a:bodyPr/>
        <a:lstStyle/>
        <a:p>
          <a:endParaRPr lang="en-US"/>
        </a:p>
      </dgm:t>
    </dgm:pt>
    <dgm:pt modelId="{51767216-2455-464D-A1F8-D3E59DE88A56}" type="sibTrans" cxnId="{D79DBCE6-9950-4201-BA3C-9646064C76EE}">
      <dgm:prSet/>
      <dgm:spPr/>
      <dgm:t>
        <a:bodyPr/>
        <a:lstStyle/>
        <a:p>
          <a:endParaRPr lang="en-US"/>
        </a:p>
      </dgm:t>
    </dgm:pt>
    <dgm:pt modelId="{481D7AF3-3E8F-43F5-822C-76A365A3C9CE}">
      <dgm:prSet phldrT="[Text]"/>
      <dgm:spPr/>
      <dgm:t>
        <a:bodyPr/>
        <a:lstStyle/>
        <a:p>
          <a:r>
            <a:rPr lang="el-GR" dirty="0" smtClean="0"/>
            <a:t>Υπεύθυνος</a:t>
          </a:r>
          <a:r>
            <a:rPr lang="en-US" dirty="0" smtClean="0"/>
            <a:t> </a:t>
          </a:r>
          <a:r>
            <a:rPr lang="el-GR" dirty="0" smtClean="0"/>
            <a:t>για τον ορισμό του </a:t>
          </a:r>
          <a:r>
            <a:rPr lang="en-US" dirty="0" smtClean="0"/>
            <a:t>budget-</a:t>
          </a:r>
          <a:r>
            <a:rPr lang="el-GR" dirty="0" smtClean="0"/>
            <a:t>προϋπολογισμού.</a:t>
          </a:r>
          <a:endParaRPr lang="en-US" dirty="0"/>
        </a:p>
      </dgm:t>
    </dgm:pt>
    <dgm:pt modelId="{638995AA-1EC8-4418-BC18-47D9C8B15023}" type="parTrans" cxnId="{BC0D2F10-A395-4855-9042-C0B76547CCE8}">
      <dgm:prSet/>
      <dgm:spPr/>
      <dgm:t>
        <a:bodyPr/>
        <a:lstStyle/>
        <a:p>
          <a:endParaRPr lang="en-US"/>
        </a:p>
      </dgm:t>
    </dgm:pt>
    <dgm:pt modelId="{AA7EA068-2DFC-453E-BCE3-D524B2F95C63}" type="sibTrans" cxnId="{BC0D2F10-A395-4855-9042-C0B76547CCE8}">
      <dgm:prSet/>
      <dgm:spPr/>
      <dgm:t>
        <a:bodyPr/>
        <a:lstStyle/>
        <a:p>
          <a:endParaRPr lang="en-US"/>
        </a:p>
      </dgm:t>
    </dgm:pt>
    <dgm:pt modelId="{62415637-7424-46AD-B024-3C58B79C2C71}">
      <dgm:prSet phldrT="[Text]"/>
      <dgm:spPr/>
      <dgm:t>
        <a:bodyPr/>
        <a:lstStyle/>
        <a:p>
          <a:r>
            <a:rPr lang="el-GR" dirty="0" smtClean="0"/>
            <a:t>Απαντάει με «ναι» ή «όχι».</a:t>
          </a:r>
          <a:endParaRPr lang="en-US" dirty="0"/>
        </a:p>
      </dgm:t>
    </dgm:pt>
    <dgm:pt modelId="{DD1F80C3-FC54-422F-9CC0-6F358EC0CEDD}" type="parTrans" cxnId="{51BD03C9-C6AE-4735-9EFD-885B19C408DE}">
      <dgm:prSet/>
      <dgm:spPr/>
      <dgm:t>
        <a:bodyPr/>
        <a:lstStyle/>
        <a:p>
          <a:endParaRPr lang="en-US"/>
        </a:p>
      </dgm:t>
    </dgm:pt>
    <dgm:pt modelId="{EF571E3D-C848-40E5-8306-7B999D1F5AD9}" type="sibTrans" cxnId="{51BD03C9-C6AE-4735-9EFD-885B19C408DE}">
      <dgm:prSet/>
      <dgm:spPr/>
      <dgm:t>
        <a:bodyPr/>
        <a:lstStyle/>
        <a:p>
          <a:endParaRPr lang="en-US"/>
        </a:p>
      </dgm:t>
    </dgm:pt>
    <dgm:pt modelId="{8D290AA3-789F-4DEC-9295-62E65FAEA8D2}" type="pres">
      <dgm:prSet presAssocID="{77873A97-14B7-4EDC-AC40-A0C45B374B7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99A75F1-B59D-4112-B698-C61A75136272}" type="pres">
      <dgm:prSet presAssocID="{4E227EF3-6EA3-4439-AC76-0CBF07DD5D64}" presName="linNode" presStyleCnt="0"/>
      <dgm:spPr/>
    </dgm:pt>
    <dgm:pt modelId="{D7937742-C82B-4E96-A839-A852B7A0D1BD}" type="pres">
      <dgm:prSet presAssocID="{4E227EF3-6EA3-4439-AC76-0CBF07DD5D6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B192A-41C8-4B95-BD8A-AAFBD196FB3F}" type="pres">
      <dgm:prSet presAssocID="{4E227EF3-6EA3-4439-AC76-0CBF07DD5D6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372E44-6FD5-4625-BD57-BADD7857A312}" type="pres">
      <dgm:prSet presAssocID="{0EB1E049-DA61-4D71-B7A8-E4165775E721}" presName="spacing" presStyleCnt="0"/>
      <dgm:spPr/>
    </dgm:pt>
    <dgm:pt modelId="{34ED5791-D8AA-48E0-9FB5-A1B290880D6F}" type="pres">
      <dgm:prSet presAssocID="{13E09E21-0E88-4BAF-967A-AA502D51FF8A}" presName="linNode" presStyleCnt="0"/>
      <dgm:spPr/>
    </dgm:pt>
    <dgm:pt modelId="{6D08A4B0-33FE-4C95-93B5-33EA4B642684}" type="pres">
      <dgm:prSet presAssocID="{13E09E21-0E88-4BAF-967A-AA502D51FF8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EE4D6D-2097-412B-A0DD-AF494F035A81}" type="pres">
      <dgm:prSet presAssocID="{13E09E21-0E88-4BAF-967A-AA502D51FF8A}" presName="childShp" presStyleLbl="bgAccFollowNode1" presStyleIdx="1" presStyleCnt="2" custScaleY="103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9AAB0D-9126-4A7B-8042-A0C336ABC014}" type="presOf" srcId="{77873A97-14B7-4EDC-AC40-A0C45B374B78}" destId="{8D290AA3-789F-4DEC-9295-62E65FAEA8D2}" srcOrd="0" destOrd="0" presId="urn:microsoft.com/office/officeart/2005/8/layout/vList6"/>
    <dgm:cxn modelId="{D79DBCE6-9950-4201-BA3C-9646064C76EE}" srcId="{77873A97-14B7-4EDC-AC40-A0C45B374B78}" destId="{13E09E21-0E88-4BAF-967A-AA502D51FF8A}" srcOrd="1" destOrd="0" parTransId="{DCF6F805-E059-489C-B2FD-B300DBB790D1}" sibTransId="{51767216-2455-464D-A1F8-D3E59DE88A56}"/>
    <dgm:cxn modelId="{51BD03C9-C6AE-4735-9EFD-885B19C408DE}" srcId="{13E09E21-0E88-4BAF-967A-AA502D51FF8A}" destId="{62415637-7424-46AD-B024-3C58B79C2C71}" srcOrd="1" destOrd="0" parTransId="{DD1F80C3-FC54-422F-9CC0-6F358EC0CEDD}" sibTransId="{EF571E3D-C848-40E5-8306-7B999D1F5AD9}"/>
    <dgm:cxn modelId="{BC0D2F10-A395-4855-9042-C0B76547CCE8}" srcId="{13E09E21-0E88-4BAF-967A-AA502D51FF8A}" destId="{481D7AF3-3E8F-43F5-822C-76A365A3C9CE}" srcOrd="0" destOrd="0" parTransId="{638995AA-1EC8-4418-BC18-47D9C8B15023}" sibTransId="{AA7EA068-2DFC-453E-BCE3-D524B2F95C63}"/>
    <dgm:cxn modelId="{F31A18BC-A3EF-4E00-98DE-FB29E7DC95D1}" type="presOf" srcId="{BD26450A-92C8-44A3-9CA8-D69C666047A9}" destId="{820B192A-41C8-4B95-BD8A-AAFBD196FB3F}" srcOrd="0" destOrd="0" presId="urn:microsoft.com/office/officeart/2005/8/layout/vList6"/>
    <dgm:cxn modelId="{40D1BB9B-19E6-4E23-B095-0BB9FA83F703}" type="presOf" srcId="{4E227EF3-6EA3-4439-AC76-0CBF07DD5D64}" destId="{D7937742-C82B-4E96-A839-A852B7A0D1BD}" srcOrd="0" destOrd="0" presId="urn:microsoft.com/office/officeart/2005/8/layout/vList6"/>
    <dgm:cxn modelId="{D4923031-03F1-4DC6-BAB2-348D543F00AE}" type="presOf" srcId="{481D7AF3-3E8F-43F5-822C-76A365A3C9CE}" destId="{81EE4D6D-2097-412B-A0DD-AF494F035A81}" srcOrd="0" destOrd="0" presId="urn:microsoft.com/office/officeart/2005/8/layout/vList6"/>
    <dgm:cxn modelId="{28628F25-AC4F-437B-8D39-E906A20B0495}" type="presOf" srcId="{62415637-7424-46AD-B024-3C58B79C2C71}" destId="{81EE4D6D-2097-412B-A0DD-AF494F035A81}" srcOrd="0" destOrd="1" presId="urn:microsoft.com/office/officeart/2005/8/layout/vList6"/>
    <dgm:cxn modelId="{77EC252E-8208-43C1-9A85-0B21A2EED7D2}" srcId="{4E227EF3-6EA3-4439-AC76-0CBF07DD5D64}" destId="{BD26450A-92C8-44A3-9CA8-D69C666047A9}" srcOrd="0" destOrd="0" parTransId="{B959DF20-7B54-451E-BC53-8DA0765EA357}" sibTransId="{9351243C-086E-458F-9EEF-B2C30B02E0B2}"/>
    <dgm:cxn modelId="{53D121CC-43FD-477E-8543-2EC3270DF589}" type="presOf" srcId="{13E09E21-0E88-4BAF-967A-AA502D51FF8A}" destId="{6D08A4B0-33FE-4C95-93B5-33EA4B642684}" srcOrd="0" destOrd="0" presId="urn:microsoft.com/office/officeart/2005/8/layout/vList6"/>
    <dgm:cxn modelId="{F03DEEAA-EEAB-4BF6-BA0F-7FEDAB4794B8}" srcId="{77873A97-14B7-4EDC-AC40-A0C45B374B78}" destId="{4E227EF3-6EA3-4439-AC76-0CBF07DD5D64}" srcOrd="0" destOrd="0" parTransId="{F356967F-F0C3-4ED3-BFEB-A9286ECE8FFB}" sibTransId="{0EB1E049-DA61-4D71-B7A8-E4165775E721}"/>
    <dgm:cxn modelId="{7861BA72-6156-45A5-BDD2-2DF43BACE5C4}" type="presParOf" srcId="{8D290AA3-789F-4DEC-9295-62E65FAEA8D2}" destId="{A99A75F1-B59D-4112-B698-C61A75136272}" srcOrd="0" destOrd="0" presId="urn:microsoft.com/office/officeart/2005/8/layout/vList6"/>
    <dgm:cxn modelId="{A4C32A16-DD7B-47F4-AD34-C00CECD1870E}" type="presParOf" srcId="{A99A75F1-B59D-4112-B698-C61A75136272}" destId="{D7937742-C82B-4E96-A839-A852B7A0D1BD}" srcOrd="0" destOrd="0" presId="urn:microsoft.com/office/officeart/2005/8/layout/vList6"/>
    <dgm:cxn modelId="{74DE2282-BB63-4311-B379-C8F5791E8963}" type="presParOf" srcId="{A99A75F1-B59D-4112-B698-C61A75136272}" destId="{820B192A-41C8-4B95-BD8A-AAFBD196FB3F}" srcOrd="1" destOrd="0" presId="urn:microsoft.com/office/officeart/2005/8/layout/vList6"/>
    <dgm:cxn modelId="{817E3E2A-1688-408B-A675-FBBACA8DD8F2}" type="presParOf" srcId="{8D290AA3-789F-4DEC-9295-62E65FAEA8D2}" destId="{B2372E44-6FD5-4625-BD57-BADD7857A312}" srcOrd="1" destOrd="0" presId="urn:microsoft.com/office/officeart/2005/8/layout/vList6"/>
    <dgm:cxn modelId="{F0525390-967F-4F71-B4A0-291E755B9FFA}" type="presParOf" srcId="{8D290AA3-789F-4DEC-9295-62E65FAEA8D2}" destId="{34ED5791-D8AA-48E0-9FB5-A1B290880D6F}" srcOrd="2" destOrd="0" presId="urn:microsoft.com/office/officeart/2005/8/layout/vList6"/>
    <dgm:cxn modelId="{363F03AE-383E-400B-9397-B9E93424AF61}" type="presParOf" srcId="{34ED5791-D8AA-48E0-9FB5-A1B290880D6F}" destId="{6D08A4B0-33FE-4C95-93B5-33EA4B642684}" srcOrd="0" destOrd="0" presId="urn:microsoft.com/office/officeart/2005/8/layout/vList6"/>
    <dgm:cxn modelId="{F44D1C07-F86C-49DC-9EF5-0F741DC4AACB}" type="presParOf" srcId="{34ED5791-D8AA-48E0-9FB5-A1B290880D6F}" destId="{81EE4D6D-2097-412B-A0DD-AF494F035A8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9DE94B-34C1-4450-96FC-81E530ECCFF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4262C5-1DB1-4887-8091-1782A5958D6A}">
      <dgm:prSet phldrT="[Text]"/>
      <dgm:spPr/>
      <dgm:t>
        <a:bodyPr/>
        <a:lstStyle/>
        <a:p>
          <a:r>
            <a:rPr lang="en-US" dirty="0" smtClean="0"/>
            <a:t>Consulted</a:t>
          </a:r>
          <a:endParaRPr lang="en-US" dirty="0"/>
        </a:p>
      </dgm:t>
    </dgm:pt>
    <dgm:pt modelId="{268A4810-531E-46F5-9AC2-FC7B697A90DA}" type="parTrans" cxnId="{F2EFEE85-30D7-4B20-A450-F2718681C7DF}">
      <dgm:prSet/>
      <dgm:spPr/>
      <dgm:t>
        <a:bodyPr/>
        <a:lstStyle/>
        <a:p>
          <a:endParaRPr lang="en-US"/>
        </a:p>
      </dgm:t>
    </dgm:pt>
    <dgm:pt modelId="{911A9CDF-0BEF-4737-90BC-1765855E7A74}" type="sibTrans" cxnId="{F2EFEE85-30D7-4B20-A450-F2718681C7DF}">
      <dgm:prSet/>
      <dgm:spPr/>
      <dgm:t>
        <a:bodyPr/>
        <a:lstStyle/>
        <a:p>
          <a:endParaRPr lang="en-US"/>
        </a:p>
      </dgm:t>
    </dgm:pt>
    <dgm:pt modelId="{EEFE9FBC-86F9-417E-9E50-D12A507D3F69}">
      <dgm:prSet phldrT="[Text]"/>
      <dgm:spPr/>
      <dgm:t>
        <a:bodyPr/>
        <a:lstStyle/>
        <a:p>
          <a:r>
            <a:rPr lang="el-GR" dirty="0" smtClean="0"/>
            <a:t>Εγκρίνει την ολοκλήρωση του έργου.</a:t>
          </a:r>
          <a:endParaRPr lang="en-US" dirty="0"/>
        </a:p>
      </dgm:t>
    </dgm:pt>
    <dgm:pt modelId="{5FF23243-9A5E-4DCF-A3CC-EE01FC2AE504}" type="parTrans" cxnId="{1581D899-0FB3-4720-8247-F44A8DE091CA}">
      <dgm:prSet/>
      <dgm:spPr/>
      <dgm:t>
        <a:bodyPr/>
        <a:lstStyle/>
        <a:p>
          <a:endParaRPr lang="en-US"/>
        </a:p>
      </dgm:t>
    </dgm:pt>
    <dgm:pt modelId="{25EB9A0B-836C-447A-A774-39B88E9D7AB0}" type="sibTrans" cxnId="{1581D899-0FB3-4720-8247-F44A8DE091CA}">
      <dgm:prSet/>
      <dgm:spPr/>
      <dgm:t>
        <a:bodyPr/>
        <a:lstStyle/>
        <a:p>
          <a:endParaRPr lang="en-US"/>
        </a:p>
      </dgm:t>
    </dgm:pt>
    <dgm:pt modelId="{482C739D-3771-4969-9D77-A718693B3023}">
      <dgm:prSet phldrT="[Text]"/>
      <dgm:spPr/>
      <dgm:t>
        <a:bodyPr/>
        <a:lstStyle/>
        <a:p>
          <a:r>
            <a:rPr lang="en-US" dirty="0" smtClean="0"/>
            <a:t>Informed</a:t>
          </a:r>
          <a:endParaRPr lang="en-US" dirty="0"/>
        </a:p>
      </dgm:t>
    </dgm:pt>
    <dgm:pt modelId="{5FC40323-1399-4A6B-B972-8254BC8D908A}" type="parTrans" cxnId="{B98B24CC-88F9-4F3D-B06F-624AF7F7C1CA}">
      <dgm:prSet/>
      <dgm:spPr/>
      <dgm:t>
        <a:bodyPr/>
        <a:lstStyle/>
        <a:p>
          <a:endParaRPr lang="en-US"/>
        </a:p>
      </dgm:t>
    </dgm:pt>
    <dgm:pt modelId="{D291036B-488F-4E08-82BF-2C9EBA5A809F}" type="sibTrans" cxnId="{B98B24CC-88F9-4F3D-B06F-624AF7F7C1CA}">
      <dgm:prSet/>
      <dgm:spPr/>
      <dgm:t>
        <a:bodyPr/>
        <a:lstStyle/>
        <a:p>
          <a:endParaRPr lang="en-US"/>
        </a:p>
      </dgm:t>
    </dgm:pt>
    <dgm:pt modelId="{FA6D23B2-2293-4DBE-B7F8-A67B5131F9EB}">
      <dgm:prSet phldrT="[Text]"/>
      <dgm:spPr/>
      <dgm:t>
        <a:bodyPr/>
        <a:lstStyle/>
        <a:p>
          <a:r>
            <a:rPr lang="en-US" dirty="0" smtClean="0"/>
            <a:t>E</a:t>
          </a:r>
          <a:r>
            <a:rPr lang="el-GR" dirty="0" smtClean="0"/>
            <a:t>νημερώνεται συνεχώς για την πρόοδο ή ολοκλήρωση έργου</a:t>
          </a:r>
          <a:r>
            <a:rPr lang="en-US" dirty="0" smtClean="0"/>
            <a:t>.</a:t>
          </a:r>
          <a:endParaRPr lang="en-US" dirty="0"/>
        </a:p>
      </dgm:t>
    </dgm:pt>
    <dgm:pt modelId="{569AC92D-F7CE-4441-AF9D-F3C27B9B2FF3}" type="parTrans" cxnId="{A43227CC-C705-4580-BA45-7F93983E731F}">
      <dgm:prSet/>
      <dgm:spPr/>
      <dgm:t>
        <a:bodyPr/>
        <a:lstStyle/>
        <a:p>
          <a:endParaRPr lang="en-US"/>
        </a:p>
      </dgm:t>
    </dgm:pt>
    <dgm:pt modelId="{D7305DC0-0E82-461D-A144-20EFF520526B}" type="sibTrans" cxnId="{A43227CC-C705-4580-BA45-7F93983E731F}">
      <dgm:prSet/>
      <dgm:spPr/>
      <dgm:t>
        <a:bodyPr/>
        <a:lstStyle/>
        <a:p>
          <a:endParaRPr lang="en-US"/>
        </a:p>
      </dgm:t>
    </dgm:pt>
    <dgm:pt modelId="{63CF5617-9160-49BC-B9BF-D727249A4219}" type="pres">
      <dgm:prSet presAssocID="{B59DE94B-34C1-4450-96FC-81E530ECCFF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C481ADA-4DF9-4505-B37A-E2E2E4D723E6}" type="pres">
      <dgm:prSet presAssocID="{174262C5-1DB1-4887-8091-1782A5958D6A}" presName="linNode" presStyleCnt="0"/>
      <dgm:spPr/>
    </dgm:pt>
    <dgm:pt modelId="{E04500FE-A994-447F-B238-68961FF08EA7}" type="pres">
      <dgm:prSet presAssocID="{174262C5-1DB1-4887-8091-1782A5958D6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B64BC-9AA5-4856-8F71-20B6492514D5}" type="pres">
      <dgm:prSet presAssocID="{174262C5-1DB1-4887-8091-1782A5958D6A}" presName="childShp" presStyleLbl="bgAccFollowNode1" presStyleIdx="0" presStyleCnt="2" custScaleY="1000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1E709-D072-426A-B021-41F3EDEFD147}" type="pres">
      <dgm:prSet presAssocID="{911A9CDF-0BEF-4737-90BC-1765855E7A74}" presName="spacing" presStyleCnt="0"/>
      <dgm:spPr/>
    </dgm:pt>
    <dgm:pt modelId="{093F4B04-B9D7-445C-8C98-93D4179259F8}" type="pres">
      <dgm:prSet presAssocID="{482C739D-3771-4969-9D77-A718693B3023}" presName="linNode" presStyleCnt="0"/>
      <dgm:spPr/>
    </dgm:pt>
    <dgm:pt modelId="{5727EF92-AB2B-4768-86DE-5323C02C4A33}" type="pres">
      <dgm:prSet presAssocID="{482C739D-3771-4969-9D77-A718693B302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8BD99-F01A-4B5F-8B2E-226ED77D03BC}" type="pres">
      <dgm:prSet presAssocID="{482C739D-3771-4969-9D77-A718693B302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3227CC-C705-4580-BA45-7F93983E731F}" srcId="{482C739D-3771-4969-9D77-A718693B3023}" destId="{FA6D23B2-2293-4DBE-B7F8-A67B5131F9EB}" srcOrd="0" destOrd="0" parTransId="{569AC92D-F7CE-4441-AF9D-F3C27B9B2FF3}" sibTransId="{D7305DC0-0E82-461D-A144-20EFF520526B}"/>
    <dgm:cxn modelId="{5F9BAA8B-268C-4C24-8B79-7C9BAA625343}" type="presOf" srcId="{174262C5-1DB1-4887-8091-1782A5958D6A}" destId="{E04500FE-A994-447F-B238-68961FF08EA7}" srcOrd="0" destOrd="0" presId="urn:microsoft.com/office/officeart/2005/8/layout/vList6"/>
    <dgm:cxn modelId="{F2EFEE85-30D7-4B20-A450-F2718681C7DF}" srcId="{B59DE94B-34C1-4450-96FC-81E530ECCFFC}" destId="{174262C5-1DB1-4887-8091-1782A5958D6A}" srcOrd="0" destOrd="0" parTransId="{268A4810-531E-46F5-9AC2-FC7B697A90DA}" sibTransId="{911A9CDF-0BEF-4737-90BC-1765855E7A74}"/>
    <dgm:cxn modelId="{9D403F6B-7770-4499-AE93-C476A95BF57F}" type="presOf" srcId="{B59DE94B-34C1-4450-96FC-81E530ECCFFC}" destId="{63CF5617-9160-49BC-B9BF-D727249A4219}" srcOrd="0" destOrd="0" presId="urn:microsoft.com/office/officeart/2005/8/layout/vList6"/>
    <dgm:cxn modelId="{B98B24CC-88F9-4F3D-B06F-624AF7F7C1CA}" srcId="{B59DE94B-34C1-4450-96FC-81E530ECCFFC}" destId="{482C739D-3771-4969-9D77-A718693B3023}" srcOrd="1" destOrd="0" parTransId="{5FC40323-1399-4A6B-B972-8254BC8D908A}" sibTransId="{D291036B-488F-4E08-82BF-2C9EBA5A809F}"/>
    <dgm:cxn modelId="{1581D899-0FB3-4720-8247-F44A8DE091CA}" srcId="{174262C5-1DB1-4887-8091-1782A5958D6A}" destId="{EEFE9FBC-86F9-417E-9E50-D12A507D3F69}" srcOrd="0" destOrd="0" parTransId="{5FF23243-9A5E-4DCF-A3CC-EE01FC2AE504}" sibTransId="{25EB9A0B-836C-447A-A774-39B88E9D7AB0}"/>
    <dgm:cxn modelId="{037D3F15-D573-40D8-876E-2A0CF7C9BC40}" type="presOf" srcId="{FA6D23B2-2293-4DBE-B7F8-A67B5131F9EB}" destId="{9818BD99-F01A-4B5F-8B2E-226ED77D03BC}" srcOrd="0" destOrd="0" presId="urn:microsoft.com/office/officeart/2005/8/layout/vList6"/>
    <dgm:cxn modelId="{085BEA72-499D-4F84-833F-0AB1259D428F}" type="presOf" srcId="{482C739D-3771-4969-9D77-A718693B3023}" destId="{5727EF92-AB2B-4768-86DE-5323C02C4A33}" srcOrd="0" destOrd="0" presId="urn:microsoft.com/office/officeart/2005/8/layout/vList6"/>
    <dgm:cxn modelId="{81EA2A80-BC7A-4877-A54C-886F950B2194}" type="presOf" srcId="{EEFE9FBC-86F9-417E-9E50-D12A507D3F69}" destId="{8A7B64BC-9AA5-4856-8F71-20B6492514D5}" srcOrd="0" destOrd="0" presId="urn:microsoft.com/office/officeart/2005/8/layout/vList6"/>
    <dgm:cxn modelId="{EE51E559-C5E5-4354-8DE4-B0CEE9395700}" type="presParOf" srcId="{63CF5617-9160-49BC-B9BF-D727249A4219}" destId="{FC481ADA-4DF9-4505-B37A-E2E2E4D723E6}" srcOrd="0" destOrd="0" presId="urn:microsoft.com/office/officeart/2005/8/layout/vList6"/>
    <dgm:cxn modelId="{A836B49E-0F5F-444A-8802-9853837E5D83}" type="presParOf" srcId="{FC481ADA-4DF9-4505-B37A-E2E2E4D723E6}" destId="{E04500FE-A994-447F-B238-68961FF08EA7}" srcOrd="0" destOrd="0" presId="urn:microsoft.com/office/officeart/2005/8/layout/vList6"/>
    <dgm:cxn modelId="{C714C1EC-4BDB-4DF3-95F3-788BEC0B8CB2}" type="presParOf" srcId="{FC481ADA-4DF9-4505-B37A-E2E2E4D723E6}" destId="{8A7B64BC-9AA5-4856-8F71-20B6492514D5}" srcOrd="1" destOrd="0" presId="urn:microsoft.com/office/officeart/2005/8/layout/vList6"/>
    <dgm:cxn modelId="{69E3CCB7-4598-4EF5-9D09-5A24BF379C93}" type="presParOf" srcId="{63CF5617-9160-49BC-B9BF-D727249A4219}" destId="{8211E709-D072-426A-B021-41F3EDEFD147}" srcOrd="1" destOrd="0" presId="urn:microsoft.com/office/officeart/2005/8/layout/vList6"/>
    <dgm:cxn modelId="{64BC3BF4-2FC6-411F-A8C2-4505149772A2}" type="presParOf" srcId="{63CF5617-9160-49BC-B9BF-D727249A4219}" destId="{093F4B04-B9D7-445C-8C98-93D4179259F8}" srcOrd="2" destOrd="0" presId="urn:microsoft.com/office/officeart/2005/8/layout/vList6"/>
    <dgm:cxn modelId="{61FAF6B6-3191-42D7-B222-00FC1667285F}" type="presParOf" srcId="{093F4B04-B9D7-445C-8C98-93D4179259F8}" destId="{5727EF92-AB2B-4768-86DE-5323C02C4A33}" srcOrd="0" destOrd="0" presId="urn:microsoft.com/office/officeart/2005/8/layout/vList6"/>
    <dgm:cxn modelId="{E7C3A00B-96FA-47D6-957F-53D9A098B3F0}" type="presParOf" srcId="{093F4B04-B9D7-445C-8C98-93D4179259F8}" destId="{9818BD99-F01A-4B5F-8B2E-226ED77D03B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B192A-41C8-4B95-BD8A-AAFBD196FB3F}">
      <dsp:nvSpPr>
        <dsp:cNvPr id="0" name=""/>
        <dsp:cNvSpPr/>
      </dsp:nvSpPr>
      <dsp:spPr>
        <a:xfrm>
          <a:off x="3322320" y="25"/>
          <a:ext cx="4983480" cy="12462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200" kern="1200" dirty="0" smtClean="0"/>
            <a:t>Αυτός που εκτελεί μία δραστηριότητα-ένα έργο</a:t>
          </a:r>
          <a:r>
            <a:rPr lang="en-US" sz="2200" kern="1200" dirty="0" smtClean="0"/>
            <a:t>.</a:t>
          </a:r>
          <a:endParaRPr lang="en-US" sz="2200" kern="1200" dirty="0"/>
        </a:p>
      </dsp:txBody>
      <dsp:txXfrm>
        <a:off x="3322320" y="155806"/>
        <a:ext cx="4516137" cy="934687"/>
      </dsp:txXfrm>
    </dsp:sp>
    <dsp:sp modelId="{D7937742-C82B-4E96-A839-A852B7A0D1BD}">
      <dsp:nvSpPr>
        <dsp:cNvPr id="0" name=""/>
        <dsp:cNvSpPr/>
      </dsp:nvSpPr>
      <dsp:spPr>
        <a:xfrm>
          <a:off x="0" y="25"/>
          <a:ext cx="3322320" cy="1246249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Responsible</a:t>
          </a:r>
          <a:endParaRPr lang="en-US" sz="3900" kern="1200" dirty="0"/>
        </a:p>
      </dsp:txBody>
      <dsp:txXfrm>
        <a:off x="60837" y="60862"/>
        <a:ext cx="3200646" cy="1124575"/>
      </dsp:txXfrm>
    </dsp:sp>
    <dsp:sp modelId="{81EE4D6D-2097-412B-A0DD-AF494F035A81}">
      <dsp:nvSpPr>
        <dsp:cNvPr id="0" name=""/>
        <dsp:cNvSpPr/>
      </dsp:nvSpPr>
      <dsp:spPr>
        <a:xfrm>
          <a:off x="3323131" y="1370899"/>
          <a:ext cx="4978613" cy="129607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200" kern="1200" dirty="0" smtClean="0"/>
            <a:t>Υπεύθυνος</a:t>
          </a:r>
          <a:r>
            <a:rPr lang="en-US" sz="2200" kern="1200" dirty="0" smtClean="0"/>
            <a:t> </a:t>
          </a:r>
          <a:r>
            <a:rPr lang="el-GR" sz="2200" kern="1200" dirty="0" smtClean="0"/>
            <a:t>για τον ορισμό του </a:t>
          </a:r>
          <a:r>
            <a:rPr lang="en-US" sz="2200" kern="1200" dirty="0" smtClean="0"/>
            <a:t>budget-</a:t>
          </a:r>
          <a:r>
            <a:rPr lang="el-GR" sz="2200" kern="1200" dirty="0" smtClean="0"/>
            <a:t>προϋπολογισμού.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200" kern="1200" dirty="0" smtClean="0"/>
            <a:t>Απαντάει με «ναι» ή «όχι».</a:t>
          </a:r>
          <a:endParaRPr lang="en-US" sz="2200" kern="1200" dirty="0"/>
        </a:p>
      </dsp:txBody>
      <dsp:txXfrm>
        <a:off x="3323131" y="1532908"/>
        <a:ext cx="4492585" cy="972056"/>
      </dsp:txXfrm>
    </dsp:sp>
    <dsp:sp modelId="{6D08A4B0-33FE-4C95-93B5-33EA4B642684}">
      <dsp:nvSpPr>
        <dsp:cNvPr id="0" name=""/>
        <dsp:cNvSpPr/>
      </dsp:nvSpPr>
      <dsp:spPr>
        <a:xfrm>
          <a:off x="4055" y="1395812"/>
          <a:ext cx="3319075" cy="12462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Accountable</a:t>
          </a:r>
          <a:endParaRPr lang="en-US" sz="3900" kern="1200" dirty="0"/>
        </a:p>
      </dsp:txBody>
      <dsp:txXfrm>
        <a:off x="64892" y="1456649"/>
        <a:ext cx="3197401" cy="11245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7B64BC-9AA5-4856-8F71-20B6492514D5}">
      <dsp:nvSpPr>
        <dsp:cNvPr id="0" name=""/>
        <dsp:cNvSpPr/>
      </dsp:nvSpPr>
      <dsp:spPr>
        <a:xfrm>
          <a:off x="3293446" y="1"/>
          <a:ext cx="4928120" cy="113725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400" kern="1200" dirty="0" smtClean="0"/>
            <a:t>Εγκρίνει την ολοκλήρωση του έργου.</a:t>
          </a:r>
          <a:endParaRPr lang="en-US" sz="2400" kern="1200" dirty="0"/>
        </a:p>
      </dsp:txBody>
      <dsp:txXfrm>
        <a:off x="3293446" y="142158"/>
        <a:ext cx="4501650" cy="852940"/>
      </dsp:txXfrm>
    </dsp:sp>
    <dsp:sp modelId="{E04500FE-A994-447F-B238-68961FF08EA7}">
      <dsp:nvSpPr>
        <dsp:cNvPr id="0" name=""/>
        <dsp:cNvSpPr/>
      </dsp:nvSpPr>
      <dsp:spPr>
        <a:xfrm>
          <a:off x="8032" y="291"/>
          <a:ext cx="3285413" cy="11366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Consulted</a:t>
          </a:r>
          <a:endParaRPr lang="en-US" sz="4700" kern="1200" dirty="0"/>
        </a:p>
      </dsp:txBody>
      <dsp:txXfrm>
        <a:off x="63520" y="55779"/>
        <a:ext cx="3174437" cy="1025698"/>
      </dsp:txXfrm>
    </dsp:sp>
    <dsp:sp modelId="{9818BD99-F01A-4B5F-8B2E-226ED77D03BC}">
      <dsp:nvSpPr>
        <dsp:cNvPr id="0" name=""/>
        <dsp:cNvSpPr/>
      </dsp:nvSpPr>
      <dsp:spPr>
        <a:xfrm>
          <a:off x="3291839" y="1250923"/>
          <a:ext cx="4937760" cy="113667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E</a:t>
          </a:r>
          <a:r>
            <a:rPr lang="el-GR" sz="2400" kern="1200" dirty="0" smtClean="0"/>
            <a:t>νημερώνεται συνεχώς για την πρόοδο ή ολοκλήρωση έργου</a:t>
          </a:r>
          <a:r>
            <a:rPr lang="en-US" sz="2400" kern="1200" dirty="0" smtClean="0"/>
            <a:t>.</a:t>
          </a:r>
          <a:endParaRPr lang="en-US" sz="2400" kern="1200" dirty="0"/>
        </a:p>
      </dsp:txBody>
      <dsp:txXfrm>
        <a:off x="3291839" y="1393007"/>
        <a:ext cx="4511507" cy="852506"/>
      </dsp:txXfrm>
    </dsp:sp>
    <dsp:sp modelId="{5727EF92-AB2B-4768-86DE-5323C02C4A33}">
      <dsp:nvSpPr>
        <dsp:cNvPr id="0" name=""/>
        <dsp:cNvSpPr/>
      </dsp:nvSpPr>
      <dsp:spPr>
        <a:xfrm>
          <a:off x="0" y="1250923"/>
          <a:ext cx="3291840" cy="11366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Informed</a:t>
          </a:r>
          <a:endParaRPr lang="en-US" sz="4700" kern="1200" dirty="0"/>
        </a:p>
      </dsp:txBody>
      <dsp:txXfrm>
        <a:off x="55488" y="1306411"/>
        <a:ext cx="3180864" cy="1025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7D9DF-E6F8-4C5A-941C-25BBC3CFE3CD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4DC8E-0690-4CB3-86A4-BB16B71AB1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0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57DCA24-9A41-4C28-AFD1-7F6253BF517E}" type="datetime1">
              <a:rPr lang="en-US" smtClean="0"/>
              <a:t>1/13/2014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25F2-D15E-4152-A355-B0C4FC5404E1}" type="datetime1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A21E4-E951-461B-9F82-22B137788599}" type="datetime1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F8E34-32AE-4201-A626-E8B4C617D31B}" type="datetime1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D985A-01FA-4E0D-8F52-55C5FE33BBA1}" type="datetime1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1F946-A610-4BAD-B317-3E221868B467}" type="datetime1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BC3E85-5AAD-47A5-93A1-52200A4695AE}" type="datetime1">
              <a:rPr lang="en-US" smtClean="0"/>
              <a:t>1/13/2014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3271A77-EFF6-4F02-8B7D-94E2A6FAEFF8}" type="datetime1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9BBE8-C9EB-4F07-A194-80228458CBE1}" type="datetime1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61CE-9BED-4A49-B035-79B9B4FD30EB}" type="datetime1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5DE5-6B27-4D7F-8C04-4CC33847BA48}" type="datetime1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66A5B7-AED3-408C-A08B-31A66B88FEC0}" type="datetime1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6774394-6D63-4B21-AD47-1753187FD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TEXNIKH RACI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</a:t>
            </a:r>
            <a:r>
              <a:rPr lang="el-GR" dirty="0" smtClean="0"/>
              <a:t>ΑΪΜΗ ΑΝΤΡΙΑΝΑ</a:t>
            </a:r>
          </a:p>
          <a:p>
            <a:r>
              <a:rPr lang="en-US" dirty="0" err="1" smtClean="0"/>
              <a:t>bma</a:t>
            </a:r>
            <a:r>
              <a:rPr lang="el-GR" dirty="0" smtClean="0"/>
              <a:t>2466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pPr algn="ctr"/>
            <a:r>
              <a:rPr lang="el-GR" dirty="0" smtClean="0"/>
              <a:t>ΚΑΤΑΣΚΕΥΗ ΔΙΑΓΡΑΜΜΑΤΟΣ </a:t>
            </a:r>
            <a:r>
              <a:rPr lang="en-US" dirty="0" smtClean="0"/>
              <a:t>RACI</a:t>
            </a:r>
            <a:endParaRPr lang="en-US" dirty="0"/>
          </a:p>
        </p:txBody>
      </p:sp>
      <p:pic>
        <p:nvPicPr>
          <p:cNvPr id="4" name="Picture 5" descr="Six-Sigma-RACI-Matri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44000" cy="51816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 </a:t>
            </a:r>
            <a:br>
              <a:rPr lang="el-GR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 descr="C:\Users\Andrianna\Downloads\138929997959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ΤΕΛΟΣ!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450336"/>
          </a:xfrm>
        </p:spPr>
        <p:txBody>
          <a:bodyPr/>
          <a:lstStyle/>
          <a:p>
            <a:pPr algn="ctr">
              <a:buNone/>
            </a:pPr>
            <a:r>
              <a:rPr lang="el-G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ΣΑΣ ΕΥΧΑΡΙΣΤΩ ΓΙΑ ΤΟ ΧΡΟΝΟ ΣΑΣ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Smiley Face 4"/>
          <p:cNvSpPr/>
          <p:nvPr/>
        </p:nvSpPr>
        <p:spPr>
          <a:xfrm>
            <a:off x="4038600" y="4648200"/>
            <a:ext cx="1066800" cy="1066800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at-is-576x3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8305800" cy="5486400"/>
          </a:xfrm>
        </p:spPr>
      </p:pic>
      <p:sp>
        <p:nvSpPr>
          <p:cNvPr id="6" name="TextBox 5"/>
          <p:cNvSpPr txBox="1"/>
          <p:nvPr/>
        </p:nvSpPr>
        <p:spPr>
          <a:xfrm>
            <a:off x="1143000" y="228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ΤΕΧΝΙΚΗ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3048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ΡΟΛΟΙ &amp; ΕΥΘΥΝΕΣ (</a:t>
            </a:r>
            <a:r>
              <a:rPr lang="en-US" dirty="0" smtClean="0"/>
              <a:t>ROLES &amp; RESPONSIBILITIES)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000" y="914400"/>
            <a:ext cx="3751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TI EINAI?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39624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KA</a:t>
            </a:r>
            <a:r>
              <a:rPr lang="el-GR" dirty="0" smtClean="0"/>
              <a:t>ΘΟΡΙΖΕΙ ΠΟΙΟΣ ΚΑΝΕΙ ΤΙ</a:t>
            </a:r>
            <a:r>
              <a:rPr lang="en-US" dirty="0" smtClean="0"/>
              <a:t> </a:t>
            </a:r>
            <a:r>
              <a:rPr lang="el-GR" dirty="0" smtClean="0"/>
              <a:t>ΚΑΤΑ ΤΗ ΔΙΑΡΚΕΙΑ ΥΛΟΠΟΙΗΣΗΣ ΕΝΟΣ ΕΡΓΟΥ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R.A.C.I.</a:t>
            </a:r>
            <a:r>
              <a:rPr lang="el-GR" dirty="0" smtClean="0"/>
              <a:t> (4 ΡΟΛΟΙ)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305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533400" y="4267200"/>
          <a:ext cx="8229600" cy="238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12536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Role       Person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l-GR" dirty="0" smtClean="0"/>
              <a:t>     Περιγραφή δραστηριοτήτων-έργων τα οποία ο άνθρωπος(ο οποίος έχει αναλάβει τον ρόλο) πρέπει να υλοποιήσει.</a:t>
            </a:r>
            <a:endParaRPr lang="en-US" dirty="0"/>
          </a:p>
        </p:txBody>
      </p:sp>
      <p:sp>
        <p:nvSpPr>
          <p:cNvPr id="5" name="Not Equal 4"/>
          <p:cNvSpPr/>
          <p:nvPr/>
        </p:nvSpPr>
        <p:spPr>
          <a:xfrm>
            <a:off x="4191000" y="838200"/>
            <a:ext cx="457200" cy="3810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581400" y="1219200"/>
            <a:ext cx="38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458200" cy="6172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Accountable        </a:t>
            </a:r>
            <a:r>
              <a:rPr lang="el-GR" dirty="0" smtClean="0"/>
              <a:t>       </a:t>
            </a:r>
            <a:r>
              <a:rPr lang="en-US" dirty="0" smtClean="0"/>
              <a:t>Responsible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l-GR" dirty="0" smtClean="0"/>
              <a:t>Υπεύθυνος της απόφασης </a:t>
            </a:r>
            <a:r>
              <a:rPr lang="en-US" dirty="0" smtClean="0"/>
              <a:t> </a:t>
            </a:r>
            <a:r>
              <a:rPr lang="el-GR" dirty="0" smtClean="0"/>
              <a:t>      Εκτελεί μία                                 ρρρρρρρρρρρρρρρρρρρρρ    δραστηριότητα-έργο.</a:t>
            </a:r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 smtClean="0"/>
          </a:p>
        </p:txBody>
      </p:sp>
      <p:sp>
        <p:nvSpPr>
          <p:cNvPr id="4" name="Not Equal 3"/>
          <p:cNvSpPr/>
          <p:nvPr/>
        </p:nvSpPr>
        <p:spPr>
          <a:xfrm>
            <a:off x="4191000" y="762000"/>
            <a:ext cx="685800" cy="53340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819400" y="1219200"/>
            <a:ext cx="457200" cy="190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12" descr="5Eu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" y="3581400"/>
            <a:ext cx="4601499" cy="2971800"/>
          </a:xfrm>
          <a:prstGeom prst="rect">
            <a:avLst/>
          </a:prstGeom>
        </p:spPr>
      </p:pic>
      <p:pic>
        <p:nvPicPr>
          <p:cNvPr id="7" name="Picture 6" descr="st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3581400"/>
            <a:ext cx="1295400" cy="2971800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5791200" y="1219200"/>
            <a:ext cx="457200" cy="190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</a:t>
            </a:r>
            <a:r>
              <a:rPr lang="el-GR" dirty="0" smtClean="0"/>
              <a:t>ντέλο </a:t>
            </a:r>
            <a:r>
              <a:rPr lang="en-US" dirty="0" smtClean="0"/>
              <a:t>RACI</a:t>
            </a:r>
            <a:endParaRPr lang="en-US" dirty="0"/>
          </a:p>
        </p:txBody>
      </p:sp>
      <p:pic>
        <p:nvPicPr>
          <p:cNvPr id="6" name="Content Placeholder 5" descr="8Tab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3886200"/>
            <a:ext cx="4114800" cy="2257425"/>
          </a:xfrm>
        </p:spPr>
      </p:pic>
      <p:sp>
        <p:nvSpPr>
          <p:cNvPr id="7" name="Down Arrow 6"/>
          <p:cNvSpPr/>
          <p:nvPr/>
        </p:nvSpPr>
        <p:spPr>
          <a:xfrm>
            <a:off x="3886200" y="2971800"/>
            <a:ext cx="2286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2590800" y="4191000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29000" y="2514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Έργα/Δραστηριότητες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114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Ρόλοι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3962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0" y="4419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5257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0" y="4800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5800" y="3962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3962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0" y="3962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4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Διάγραμμα </a:t>
            </a:r>
            <a:r>
              <a:rPr lang="en-US" dirty="0" smtClean="0"/>
              <a:t>RACI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B</a:t>
            </a:r>
            <a:r>
              <a:rPr lang="el-GR" dirty="0" smtClean="0"/>
              <a:t>ρίσκουμε τα έργα</a:t>
            </a:r>
          </a:p>
          <a:p>
            <a:pPr marL="624078" indent="-514350">
              <a:buFont typeface="+mj-lt"/>
              <a:buAutoNum type="arabicPeriod"/>
            </a:pPr>
            <a:r>
              <a:rPr lang="el-GR" dirty="0" smtClean="0"/>
              <a:t>Βρίσκουμε τους ρόλους,δηλ. ποιος πρέπει να κάνει τα έργα</a:t>
            </a:r>
          </a:p>
          <a:p>
            <a:pPr marL="624078" indent="-514350">
              <a:buFont typeface="+mj-lt"/>
              <a:buAutoNum type="arabicPeriod"/>
            </a:pPr>
            <a:r>
              <a:rPr lang="el-GR" dirty="0" smtClean="0"/>
              <a:t>Καθορίζουμε τους </a:t>
            </a:r>
            <a:r>
              <a:rPr lang="en-US" dirty="0" smtClean="0"/>
              <a:t>R,A,C,I.</a:t>
            </a:r>
          </a:p>
          <a:p>
            <a:pPr marL="624078" indent="-514350">
              <a:buNone/>
            </a:pP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12536"/>
          </a:xfrm>
        </p:spPr>
        <p:txBody>
          <a:bodyPr>
            <a:normAutofit/>
          </a:bodyPr>
          <a:lstStyle/>
          <a:p>
            <a:pPr algn="ctr"/>
            <a:r>
              <a:rPr lang="el-GR" dirty="0" smtClean="0"/>
              <a:t>Γραμμές: καθορισμός λειτουργιών , αποφάσεων, καθηκόντων, δραστηριοτήτων του </a:t>
            </a:r>
            <a:r>
              <a:rPr lang="el-GR" dirty="0" smtClean="0"/>
              <a:t>έργου.</a:t>
            </a:r>
            <a:endParaRPr lang="el-GR" dirty="0" smtClean="0"/>
          </a:p>
          <a:p>
            <a:pPr algn="ctr"/>
            <a:endParaRPr lang="el-GR" dirty="0" smtClean="0"/>
          </a:p>
          <a:p>
            <a:pPr algn="ctr"/>
            <a:r>
              <a:rPr lang="el-GR" dirty="0" smtClean="0"/>
              <a:t>Στήλες: ποιοι θα συμμετέχουν στο </a:t>
            </a:r>
            <a:r>
              <a:rPr lang="el-GR" dirty="0" smtClean="0"/>
              <a:t>έργο.</a:t>
            </a:r>
            <a:endParaRPr lang="el-GR" dirty="0" smtClean="0"/>
          </a:p>
          <a:p>
            <a:pPr algn="ctr"/>
            <a:endParaRPr lang="el-GR" dirty="0" smtClean="0"/>
          </a:p>
          <a:p>
            <a:pPr algn="ctr"/>
            <a:r>
              <a:rPr lang="el-GR" dirty="0" smtClean="0"/>
              <a:t>Καθορίζουμε πώς ο κάθε συμμετέχων εμπλέκεται στις </a:t>
            </a:r>
            <a:r>
              <a:rPr lang="el-GR" dirty="0" smtClean="0"/>
              <a:t>διαδικασίες.</a:t>
            </a:r>
            <a:endParaRPr lang="el-GR" dirty="0" smtClean="0"/>
          </a:p>
          <a:p>
            <a:pPr algn="ctr"/>
            <a:endParaRPr lang="el-GR" dirty="0" smtClean="0"/>
          </a:p>
          <a:p>
            <a:pPr algn="ctr"/>
            <a:r>
              <a:rPr lang="el-GR" dirty="0" smtClean="0"/>
              <a:t>Συμπληρώνουμε τα κελιά με τα γράμματα </a:t>
            </a:r>
            <a:r>
              <a:rPr lang="en-US" dirty="0" smtClean="0"/>
              <a:t>R, A, C, </a:t>
            </a:r>
            <a:r>
              <a:rPr lang="en-US" dirty="0" smtClean="0"/>
              <a:t>I.</a:t>
            </a:r>
            <a:endParaRPr lang="el-GR" dirty="0" smtClean="0"/>
          </a:p>
          <a:p>
            <a:pPr marL="109728" indent="0" algn="ctr">
              <a:buNone/>
            </a:pPr>
            <a:endParaRPr lang="el-GR" dirty="0" smtClean="0"/>
          </a:p>
          <a:p>
            <a:pPr algn="ctr"/>
            <a:r>
              <a:rPr lang="el-GR" dirty="0" smtClean="0"/>
              <a:t>Ελέγχουμε - </a:t>
            </a:r>
            <a:r>
              <a:rPr lang="el-GR" dirty="0" smtClean="0"/>
              <a:t>Αλλάζουμε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13315"/>
            <a:ext cx="3733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human-body 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438400"/>
            <a:ext cx="964331" cy="1376363"/>
          </a:xfrm>
        </p:spPr>
      </p:pic>
      <p:pic>
        <p:nvPicPr>
          <p:cNvPr id="6" name="Content Placeholder 3" descr="human-body 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953000"/>
            <a:ext cx="964331" cy="1376363"/>
          </a:xfrm>
          <a:prstGeom prst="rect">
            <a:avLst/>
          </a:prstGeom>
        </p:spPr>
      </p:pic>
      <p:pic>
        <p:nvPicPr>
          <p:cNvPr id="7" name="Content Placeholder 3" descr="human-body 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4953000"/>
            <a:ext cx="964331" cy="1376363"/>
          </a:xfrm>
          <a:prstGeom prst="rect">
            <a:avLst/>
          </a:prstGeom>
        </p:spPr>
      </p:pic>
      <p:pic>
        <p:nvPicPr>
          <p:cNvPr id="8" name="Content Placeholder 3" descr="human-body 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2819400"/>
            <a:ext cx="964331" cy="13763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53400" y="3276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5410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0" y="5334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3" name="Cloud Callout 12"/>
          <p:cNvSpPr/>
          <p:nvPr/>
        </p:nvSpPr>
        <p:spPr>
          <a:xfrm>
            <a:off x="6400800" y="838200"/>
            <a:ext cx="2743200" cy="2057400"/>
          </a:xfrm>
          <a:prstGeom prst="cloud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12192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Ακριβώς 1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Δεν μπορούν να μοιραστούν(υπευθυνότητες)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6" name="Cloud Callout 15"/>
          <p:cNvSpPr/>
          <p:nvPr/>
        </p:nvSpPr>
        <p:spPr>
          <a:xfrm>
            <a:off x="762000" y="838200"/>
            <a:ext cx="3733800" cy="2057400"/>
          </a:xfrm>
          <a:prstGeom prst="cloud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9200" y="12192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Responsibilities:</a:t>
            </a:r>
            <a:r>
              <a:rPr lang="el-GR" dirty="0" smtClean="0"/>
              <a:t>μπορούν να μοιραστούν</a:t>
            </a:r>
            <a:r>
              <a:rPr lang="el-GR" dirty="0" smtClean="0">
                <a:sym typeface="Wingdings" pitchFamily="2" charset="2"/>
              </a:rPr>
              <a:t>έχει δωθεί άδεια από τον </a:t>
            </a:r>
            <a:r>
              <a:rPr lang="en-US" dirty="0" smtClean="0">
                <a:sym typeface="Wingdings" pitchFamily="2" charset="2"/>
              </a:rPr>
              <a:t>accountable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ym typeface="Wingdings" pitchFamily="2" charset="2"/>
              </a:rPr>
              <a:t>R,r,r,r</a:t>
            </a:r>
            <a:r>
              <a:rPr lang="en-US" dirty="0" smtClean="0">
                <a:sym typeface="Wingdings" pitchFamily="2" charset="2"/>
              </a:rPr>
              <a:t>...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sym typeface="Wingdings" pitchFamily="2" charset="2"/>
              </a:rPr>
              <a:t>Κανένα </a:t>
            </a:r>
            <a:r>
              <a:rPr lang="en-US" dirty="0" smtClean="0">
                <a:sym typeface="Wingdings" pitchFamily="2" charset="2"/>
              </a:rPr>
              <a:t>R</a:t>
            </a:r>
            <a:endParaRPr lang="el-GR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C:\Users\Andrianna\Desktop\UNLIKE-THUMBS-DOW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133601"/>
            <a:ext cx="533400" cy="457390"/>
          </a:xfrm>
          <a:prstGeom prst="rect">
            <a:avLst/>
          </a:prstGeom>
          <a:noFill/>
        </p:spPr>
      </p:pic>
      <p:sp>
        <p:nvSpPr>
          <p:cNvPr id="22" name="Left-Right Arrow Callout 21"/>
          <p:cNvSpPr/>
          <p:nvPr/>
        </p:nvSpPr>
        <p:spPr>
          <a:xfrm>
            <a:off x="1905000" y="4191000"/>
            <a:ext cx="4876800" cy="2286000"/>
          </a:xfrm>
          <a:prstGeom prst="leftRightArrow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352800" y="4572000"/>
            <a:ext cx="198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Κανένα </a:t>
            </a:r>
            <a:r>
              <a:rPr lang="en-US" dirty="0" smtClean="0"/>
              <a:t>C </a:t>
            </a:r>
            <a:r>
              <a:rPr lang="el-GR" dirty="0" smtClean="0"/>
              <a:t>ή </a:t>
            </a:r>
            <a:r>
              <a:rPr lang="en-US" dirty="0" smtClean="0"/>
              <a:t>I</a:t>
            </a:r>
          </a:p>
          <a:p>
            <a:endParaRPr lang="en-US" dirty="0" smtClean="0"/>
          </a:p>
          <a:p>
            <a:r>
              <a:rPr lang="el-GR" dirty="0" smtClean="0"/>
              <a:t>Όχι αρκετή επικοινωνία</a:t>
            </a:r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3962400" y="4876800"/>
            <a:ext cx="762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4394-6D63-4B21-AD47-1753187FD5A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24200" y="3162277"/>
            <a:ext cx="346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Οριζόντια και κάθετη ανάλυση.</a:t>
            </a:r>
            <a:endParaRPr lang="el-G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694</TotalTime>
  <Words>254</Words>
  <Application>Microsoft Office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TEXNIKH RACI</vt:lpstr>
      <vt:lpstr>PowerPoint Presentation</vt:lpstr>
      <vt:lpstr>R.A.C.I. (4 ΡΟΛΟΙ)</vt:lpstr>
      <vt:lpstr> </vt:lpstr>
      <vt:lpstr>   </vt:lpstr>
      <vt:lpstr>Moντέλο RACI</vt:lpstr>
      <vt:lpstr>Διάγραμμα RACI</vt:lpstr>
      <vt:lpstr>PowerPoint Presentation</vt:lpstr>
      <vt:lpstr>    </vt:lpstr>
      <vt:lpstr>ΚΑΤΑΣΚΕΥΗ ΔΙΑΓΡΑΜΜΑΤΟΣ RACI</vt:lpstr>
      <vt:lpstr>  </vt:lpstr>
      <vt:lpstr>ΤΕΛΟΣ!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TEXNIKH RACI</dc:title>
  <dc:creator>Andrianna</dc:creator>
  <cp:lastModifiedBy>Akylas</cp:lastModifiedBy>
  <cp:revision>60</cp:revision>
  <dcterms:created xsi:type="dcterms:W3CDTF">2013-12-10T19:24:29Z</dcterms:created>
  <dcterms:modified xsi:type="dcterms:W3CDTF">2014-01-13T00:14:26Z</dcterms:modified>
</cp:coreProperties>
</file>